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65" r:id="rId2"/>
    <p:sldId id="276" r:id="rId3"/>
    <p:sldId id="278" r:id="rId4"/>
    <p:sldId id="279" r:id="rId5"/>
    <p:sldId id="257" r:id="rId6"/>
    <p:sldId id="280" r:id="rId7"/>
    <p:sldId id="281" r:id="rId8"/>
    <p:sldId id="282" r:id="rId9"/>
    <p:sldId id="284" r:id="rId10"/>
    <p:sldId id="268" r:id="rId1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E2A7"/>
    <a:srgbClr val="FFFFCC"/>
    <a:srgbClr val="00A44A"/>
    <a:srgbClr val="CCCC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208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9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14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941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954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21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581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804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74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527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295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87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rksenod\Desktop\РАЗНОЕ\по диаграммам\фоны\56b6ac87444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" y="0"/>
            <a:ext cx="91930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42256" y="1353076"/>
            <a:ext cx="7980040" cy="4571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42256" y="1451056"/>
            <a:ext cx="7980040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/>
          </p:cNvSpPr>
          <p:nvPr/>
        </p:nvSpPr>
        <p:spPr bwMode="auto">
          <a:xfrm>
            <a:off x="323528" y="116632"/>
            <a:ext cx="871296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Сибирское управление Федеральной службы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экологическому, технологическому и атомному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надзору</a:t>
            </a:r>
          </a:p>
        </p:txBody>
      </p:sp>
      <p:pic>
        <p:nvPicPr>
          <p:cNvPr id="6146" name="Picture 2" descr="C:\Users\derksenod\Desktop\РАЗНОЕ\по диаграммам\фоны\управ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37" y="2857500"/>
            <a:ext cx="4810125" cy="4000500"/>
          </a:xfrm>
          <a:prstGeom prst="rect">
            <a:avLst/>
          </a:prstGeom>
          <a:noFill/>
          <a:effectLst>
            <a:softEdge rad="876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 bwMode="auto">
          <a:xfrm>
            <a:off x="711192" y="942121"/>
            <a:ext cx="77724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normAutofit/>
          </a:bodyPr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 Сибирского управления Ростехнадзора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Веселова Дмитрия Николаевича</a:t>
            </a:r>
            <a:b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правоприменительной практике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9" descr="fsetan_emblema2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83" y="594714"/>
            <a:ext cx="1343262" cy="151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19854" y="5922303"/>
            <a:ext cx="23203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апреля 2017 год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Кемерово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72968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erksenod\Desktop\РАЗНОЕ\по диаграммам\фоны\56b6ac87444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" y="0"/>
            <a:ext cx="91930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окончен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  <p:sp>
        <p:nvSpPr>
          <p:cNvPr id="4" name="Заголовок 1"/>
          <p:cNvSpPr>
            <a:spLocks/>
          </p:cNvSpPr>
          <p:nvPr/>
        </p:nvSpPr>
        <p:spPr bwMode="auto">
          <a:xfrm>
            <a:off x="324216" y="188640"/>
            <a:ext cx="871296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Сибирское управление Федеральной службы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экологическому, технологическому и атомному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надзору</a:t>
            </a: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7969200" y="6451375"/>
            <a:ext cx="90762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17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rksenod\Desktop\РАЗНОЕ\по диаграммам\фоны\113219752-max-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8024" cy="478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77741" y="5554977"/>
            <a:ext cx="144016" cy="1126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77741" y="5869294"/>
            <a:ext cx="144016" cy="11265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C:\Users\derksenod\Desktop\1r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34" y="149048"/>
            <a:ext cx="8462587" cy="529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385638" y="5283074"/>
            <a:ext cx="144016" cy="11265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14234" y="5009844"/>
            <a:ext cx="144016" cy="11265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85638" y="6124548"/>
            <a:ext cx="144016" cy="11265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7969200" y="6451375"/>
            <a:ext cx="90762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 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76034"/>
            <a:ext cx="8743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Сибирское управление Ростехнадзора осуществляет контроль на территориях: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3823" y="4872642"/>
            <a:ext cx="295247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Кемеровская область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Томская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Омская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Новосибирская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Алтайский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край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Алтай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74126" y="6389606"/>
            <a:ext cx="144016" cy="112658"/>
          </a:xfrm>
          <a:prstGeom prst="ellips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86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636" y="1107413"/>
            <a:ext cx="3192374" cy="449183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7969200" y="6561761"/>
            <a:ext cx="90762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2 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91750"/>
            <a:ext cx="8748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правовых актов утвержден приказом Ростехнадзора</a:t>
            </a:r>
            <a:endParaRPr lang="ru-RU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 17 октября 2016 года № 421 и размещен на официальном сайте Сибирского управления</a:t>
            </a:r>
            <a:endParaRPr lang="ru-RU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44690"/>
            <a:ext cx="3192374" cy="449183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826" y="1334209"/>
            <a:ext cx="3192374" cy="449183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469" y="1484784"/>
            <a:ext cx="3192374" cy="449183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5" name="Штриховая стрелка вправо 4"/>
          <p:cNvSpPr/>
          <p:nvPr/>
        </p:nvSpPr>
        <p:spPr>
          <a:xfrm>
            <a:off x="0" y="2276872"/>
            <a:ext cx="2915816" cy="3322375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92949"/>
            <a:ext cx="3207384" cy="45145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708" y="1680130"/>
            <a:ext cx="3272259" cy="46016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38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erksenod\Desktop\РАЗНОЕ\по диаграммам\фоны\113219752-max-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858000" cy="682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8712968" cy="9541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Федеральный государственный надзор в области промышленной безопасности</a:t>
            </a:r>
            <a:endParaRPr lang="ru-RU" sz="2800" b="1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717032"/>
            <a:ext cx="7848872" cy="25853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4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● Обеспечение </a:t>
            </a:r>
            <a:r>
              <a:rPr lang="ru-RU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безопасности при эксплуатации опасных производственных </a:t>
            </a:r>
            <a:r>
              <a:rPr lang="ru-RU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объектов;</a:t>
            </a:r>
          </a:p>
          <a:p>
            <a:endParaRPr lang="ru-RU" sz="1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● Защита </a:t>
            </a:r>
            <a:r>
              <a:rPr lang="ru-RU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жизни и </a:t>
            </a:r>
            <a:r>
              <a:rPr lang="ru-RU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здоровья работников опасных производственных объектов.</a:t>
            </a:r>
          </a:p>
          <a:p>
            <a:endParaRPr lang="ru-RU" sz="1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1403648" y="2132856"/>
            <a:ext cx="6696744" cy="100811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Arial Black" panose="020B0A04020102020204" pitchFamily="34" charset="0"/>
              </a:rPr>
              <a:t>Цель проверок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sp>
        <p:nvSpPr>
          <p:cNvPr id="9" name="Нашивка 8"/>
          <p:cNvSpPr/>
          <p:nvPr/>
        </p:nvSpPr>
        <p:spPr>
          <a:xfrm rot="5400000">
            <a:off x="4494955" y="2997831"/>
            <a:ext cx="504056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 rot="5400000">
            <a:off x="4499992" y="1512861"/>
            <a:ext cx="504056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7969200" y="6561761"/>
            <a:ext cx="90762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473724" y="1286763"/>
            <a:ext cx="556592" cy="3881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53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rksenod\Desktop\РАЗНОЕ\по диаграммам\фоны\Blue-Geometric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7600"/>
            <a:ext cx="9144000" cy="44704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417179"/>
              </p:ext>
            </p:extLst>
          </p:nvPr>
        </p:nvGraphicFramePr>
        <p:xfrm>
          <a:off x="262106" y="2060848"/>
          <a:ext cx="8605466" cy="266429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22551"/>
                <a:gridCol w="3989461"/>
                <a:gridCol w="1039767"/>
                <a:gridCol w="1039767"/>
                <a:gridCol w="1039767"/>
                <a:gridCol w="1074153"/>
              </a:tblGrid>
              <a:tr h="700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№ п/п</a:t>
                      </a:r>
                    </a:p>
                  </a:txBody>
                  <a:tcPr marL="60196" marR="60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Наименование показателей</a:t>
                      </a:r>
                    </a:p>
                  </a:txBody>
                  <a:tcPr marL="60196" marR="60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2016 г.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96" marR="60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2015 г.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96" marR="60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±</a:t>
                      </a:r>
                    </a:p>
                  </a:txBody>
                  <a:tcPr marL="60196" marR="60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±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в  % отношении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96" marR="60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891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Травматизм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96" marR="60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87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1.</a:t>
                      </a:r>
                    </a:p>
                  </a:txBody>
                  <a:tcPr marL="60196" marR="60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Общий травматизм</a:t>
                      </a:r>
                    </a:p>
                  </a:txBody>
                  <a:tcPr marL="60196" marR="60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200</a:t>
                      </a:r>
                    </a:p>
                  </a:txBody>
                  <a:tcPr marL="60196" marR="60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228</a:t>
                      </a:r>
                    </a:p>
                  </a:txBody>
                  <a:tcPr marL="60196" marR="60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- 28</a:t>
                      </a:r>
                    </a:p>
                  </a:txBody>
                  <a:tcPr marL="60196" marR="60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- 12%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96" marR="60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8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2.</a:t>
                      </a:r>
                    </a:p>
                  </a:txBody>
                  <a:tcPr marL="60196" marR="60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Смертельный травматизм</a:t>
                      </a:r>
                    </a:p>
                  </a:txBody>
                  <a:tcPr marL="60196" marR="60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18</a:t>
                      </a:r>
                    </a:p>
                  </a:txBody>
                  <a:tcPr marL="60196" marR="60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26</a:t>
                      </a:r>
                    </a:p>
                  </a:txBody>
                  <a:tcPr marL="60196" marR="60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- 8</a:t>
                      </a:r>
                    </a:p>
                  </a:txBody>
                  <a:tcPr marL="60196" marR="60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- 31%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96" marR="60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891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Аварийность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96" marR="60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58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3.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96" marR="60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Количество аварий</a:t>
                      </a:r>
                    </a:p>
                  </a:txBody>
                  <a:tcPr marL="60196" marR="60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19</a:t>
                      </a:r>
                    </a:p>
                  </a:txBody>
                  <a:tcPr marL="60196" marR="60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0196" marR="60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- 1</a:t>
                      </a:r>
                    </a:p>
                  </a:txBody>
                  <a:tcPr marL="60196" marR="60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- 5%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96" marR="60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8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4.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96" marR="60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Количество пострадавших в авариях,</a:t>
                      </a:r>
                    </a:p>
                  </a:txBody>
                  <a:tcPr marL="60196" marR="60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0196" marR="60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0196" marR="60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- 4</a:t>
                      </a:r>
                    </a:p>
                  </a:txBody>
                  <a:tcPr marL="60196" marR="60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- 57%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96" marR="60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8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5.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96" marR="60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в том числе смертельно</a:t>
                      </a:r>
                    </a:p>
                  </a:txBody>
                  <a:tcPr marL="60196" marR="60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0196" marR="60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0196" marR="60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- 2</a:t>
                      </a:r>
                    </a:p>
                  </a:txBody>
                  <a:tcPr marL="60196" marR="60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- 40%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96" marR="60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7986833" y="6451375"/>
            <a:ext cx="87235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066" y="404664"/>
            <a:ext cx="8776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Аварийность и травматизм на объектах,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поднадзорных Сибирскому управлению Ростехнадзора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2016 год по сравнению с 2015 годом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95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derksenod\Desktop\РАЗНОЕ\по диаграммам\фоны\113219752-max-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34072" y="-49696"/>
            <a:ext cx="6957392" cy="6858000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erksenod\Desktop\РАЗНОЕ\по диаграммам\фоны\sm.asp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68"/>
            <a:ext cx="1387663" cy="217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1" y="158442"/>
            <a:ext cx="82477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нормативных правовых актов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промышленной безопасности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6222" y="4653136"/>
            <a:ext cx="6521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выданных по результатам проверок предписаний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derksenod\Desktop\РАЗНОЕ\по диаграммам\фоны\058807998ee6f02b18ffaef78802d36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0" y="948815"/>
            <a:ext cx="1247800" cy="12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16222" y="1305634"/>
            <a:ext cx="65042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документов, согласно распоряжению о проведении проверки;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16222" y="3087576"/>
            <a:ext cx="65042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сведений о производственном контроле;</a:t>
            </a:r>
          </a:p>
        </p:txBody>
      </p:sp>
      <p:pic>
        <p:nvPicPr>
          <p:cNvPr id="8" name="Picture 3" descr="C:\Users\derksenod\Desktop\РАЗНОЕ\по диаграммам\фоны\058807998ee6f02b18ffaef78802d36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0" y="2564904"/>
            <a:ext cx="1247800" cy="12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derksenod\Desktop\РАЗНОЕ\по диаграммам\фоны\058807998ee6f02b18ffaef78802d36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0" y="4068458"/>
            <a:ext cx="1247800" cy="12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7986833" y="6451375"/>
            <a:ext cx="87235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3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erksenod\Desktop\РАЗНОЕ\по диаграммам\фоны\113219752-max-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858000" cy="682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332656"/>
            <a:ext cx="8424936" cy="6336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95536" y="332656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Организация, эксплуатирующая опасный производственный объект, обязана:</a:t>
            </a:r>
          </a:p>
        </p:txBody>
      </p:sp>
      <p:pic>
        <p:nvPicPr>
          <p:cNvPr id="4" name="Picture 164" descr="j03039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8" y="725264"/>
            <a:ext cx="1331640" cy="153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1268760"/>
            <a:ext cx="72008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Приостанавливать эксплуатацию ОПО при угрозе причинения вреда жизни и здоровью граждан;</a:t>
            </a:r>
          </a:p>
          <a:p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мероприятия по локализации и ликвидации последствий аварий на ОПО;</a:t>
            </a:r>
          </a:p>
          <a:p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 предоставлять сведения об организации ПК за соблюдением требований ПБ;</a:t>
            </a:r>
          </a:p>
          <a:p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Обеспечивать безопасность опытного применения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на ОПО;</a:t>
            </a:r>
          </a:p>
          <a:p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Предотвращать проникновение посторонних лиц;</a:t>
            </a:r>
          </a:p>
          <a:p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меры по защите жизни и здоровья работников в случае аварии на ОПО;</a:t>
            </a:r>
          </a:p>
          <a:p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Устранять имеющиеся нарушения, принимать меры по их профилактике.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C:\Users\derksenod\Desktop\РАЗНОЕ\по диаграммам\фоны\ГАЛОЧК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36" y="1325416"/>
            <a:ext cx="592284" cy="59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derksenod\Desktop\РАЗНОЕ\по диаграммам\фоны\ГАЛОЧК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36" y="2070100"/>
            <a:ext cx="592284" cy="59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derksenod\Desktop\РАЗНОЕ\по диаграммам\фоны\ГАЛОЧК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36" y="2908724"/>
            <a:ext cx="592284" cy="59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derksenod\Desktop\РАЗНОЕ\по диаграммам\фоны\ГАЛОЧК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36" y="3773384"/>
            <a:ext cx="592284" cy="59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derksenod\Desktop\РАЗНОЕ\по диаграммам\фоны\ГАЛОЧК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36" y="4437112"/>
            <a:ext cx="592284" cy="59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derksenod\Desktop\РАЗНОЕ\по диаграммам\фоны\ГАЛОЧК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7" y="5029396"/>
            <a:ext cx="592284" cy="59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derksenod\Desktop\РАЗНОЕ\по диаграммам\фоны\ГАЛОЧК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92" y="5877272"/>
            <a:ext cx="592284" cy="59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986833" y="6451375"/>
            <a:ext cx="87235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82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rksenod\Desktop\РАЗНОЕ\по диаграммам\фоны\113219752-max-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858000" cy="682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332656"/>
            <a:ext cx="8424936" cy="6336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95536" y="332656"/>
            <a:ext cx="8748464" cy="3240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dirty="0" smtClean="0">
                <a:latin typeface="Arial Black" pitchFamily="34" charset="0"/>
              </a:rPr>
              <a:t>Порядок внедрения системы риск-ориентированного подхода</a:t>
            </a:r>
            <a:endParaRPr lang="ru-RU" altLang="ru-RU" sz="2000" dirty="0" smtClean="0"/>
          </a:p>
        </p:txBody>
      </p:sp>
      <p:grpSp>
        <p:nvGrpSpPr>
          <p:cNvPr id="6" name="Группа 14342"/>
          <p:cNvGrpSpPr>
            <a:grpSpLocks/>
          </p:cNvGrpSpPr>
          <p:nvPr/>
        </p:nvGrpSpPr>
        <p:grpSpPr bwMode="auto">
          <a:xfrm>
            <a:off x="395536" y="1028846"/>
            <a:ext cx="8590598" cy="4765675"/>
            <a:chOff x="-6349" y="1616845"/>
            <a:chExt cx="9809478" cy="4479156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57372" y="4204072"/>
              <a:ext cx="9633817" cy="189192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7372" y="2298716"/>
              <a:ext cx="9633817" cy="189192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57372" y="4204072"/>
              <a:ext cx="963381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841540" y="2298716"/>
              <a:ext cx="0" cy="3797285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174499" y="1685480"/>
              <a:ext cx="0" cy="441052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4509180" y="1685480"/>
              <a:ext cx="0" cy="441052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5792197" y="1685480"/>
              <a:ext cx="0" cy="441052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7094157" y="1685480"/>
              <a:ext cx="0" cy="441052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8413339" y="1681004"/>
              <a:ext cx="0" cy="441499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Скругленный прямоугольник 15"/>
            <p:cNvSpPr/>
            <p:nvPr/>
          </p:nvSpPr>
          <p:spPr>
            <a:xfrm>
              <a:off x="1908704" y="2388239"/>
              <a:ext cx="1193464" cy="1371200"/>
            </a:xfrm>
            <a:prstGeom prst="roundRect">
              <a:avLst>
                <a:gd name="adj" fmla="val 5579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000" rIns="36000"/>
            <a:lstStyle/>
            <a:p>
              <a:pPr>
                <a:defRPr/>
              </a:pPr>
              <a:r>
                <a:rPr lang="ru-RU" sz="120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Утверждение Стандарта (Методики) риск-ориентированного подхода</a:t>
              </a:r>
            </a:p>
          </p:txBody>
        </p:sp>
        <p:sp>
          <p:nvSpPr>
            <p:cNvPr id="17" name="Нашивка 16"/>
            <p:cNvSpPr/>
            <p:nvPr/>
          </p:nvSpPr>
          <p:spPr>
            <a:xfrm>
              <a:off x="1555925" y="1616845"/>
              <a:ext cx="1558299" cy="504315"/>
            </a:xfrm>
            <a:prstGeom prst="chevron">
              <a:avLst>
                <a:gd name="adj" fmla="val 27954"/>
              </a:avLst>
            </a:prstGeom>
            <a:solidFill>
              <a:srgbClr val="00B050"/>
            </a:solidFill>
            <a:ln w="63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eaLnBrk="0" hangingPunct="0">
                <a:defRPr/>
              </a:pPr>
              <a:r>
                <a:rPr lang="ru-RU" sz="9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Классификация</a:t>
              </a:r>
            </a:p>
          </p:txBody>
        </p:sp>
        <p:sp>
          <p:nvSpPr>
            <p:cNvPr id="18" name="Нашивка 17"/>
            <p:cNvSpPr/>
            <p:nvPr/>
          </p:nvSpPr>
          <p:spPr>
            <a:xfrm>
              <a:off x="3220997" y="1616845"/>
              <a:ext cx="1288183" cy="504315"/>
            </a:xfrm>
            <a:prstGeom prst="chevron">
              <a:avLst>
                <a:gd name="adj" fmla="val 27954"/>
              </a:avLst>
            </a:prstGeom>
            <a:solidFill>
              <a:srgbClr val="00B050"/>
            </a:solidFill>
            <a:ln w="63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eaLnBrk="0" hangingPunct="0">
                <a:defRPr/>
              </a:pPr>
              <a:r>
                <a:rPr lang="ru-RU" sz="9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Сбор исходных данных</a:t>
              </a:r>
            </a:p>
          </p:txBody>
        </p:sp>
        <p:sp>
          <p:nvSpPr>
            <p:cNvPr id="19" name="Нашивка 18"/>
            <p:cNvSpPr/>
            <p:nvPr/>
          </p:nvSpPr>
          <p:spPr>
            <a:xfrm>
              <a:off x="7106211" y="1616845"/>
              <a:ext cx="1305405" cy="504315"/>
            </a:xfrm>
            <a:prstGeom prst="chevron">
              <a:avLst>
                <a:gd name="adj" fmla="val 27954"/>
              </a:avLst>
            </a:prstGeom>
            <a:solidFill>
              <a:srgbClr val="00B050"/>
            </a:solidFill>
            <a:ln w="63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eaLnBrk="0" hangingPunct="0">
                <a:defRPr/>
              </a:pPr>
              <a:r>
                <a:rPr lang="ru-RU" sz="9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Реализация мероприятий по надзору</a:t>
              </a:r>
            </a:p>
          </p:txBody>
        </p:sp>
        <p:sp>
          <p:nvSpPr>
            <p:cNvPr id="20" name="Нашивка 19"/>
            <p:cNvSpPr/>
            <p:nvPr/>
          </p:nvSpPr>
          <p:spPr>
            <a:xfrm>
              <a:off x="4535013" y="1616845"/>
              <a:ext cx="1134909" cy="504315"/>
            </a:xfrm>
            <a:prstGeom prst="chevron">
              <a:avLst>
                <a:gd name="adj" fmla="val 27954"/>
              </a:avLst>
            </a:prstGeom>
            <a:solidFill>
              <a:srgbClr val="00B050"/>
            </a:solidFill>
            <a:ln w="63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eaLnBrk="0" hangingPunct="0">
                <a:defRPr/>
              </a:pPr>
              <a:r>
                <a:rPr lang="ru-RU" sz="9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Анализ ОПО</a:t>
              </a:r>
            </a:p>
          </p:txBody>
        </p:sp>
        <p:sp>
          <p:nvSpPr>
            <p:cNvPr id="21" name="Нашивка 20"/>
            <p:cNvSpPr/>
            <p:nvPr/>
          </p:nvSpPr>
          <p:spPr>
            <a:xfrm>
              <a:off x="5754309" y="1616845"/>
              <a:ext cx="1339848" cy="504315"/>
            </a:xfrm>
            <a:prstGeom prst="chevron">
              <a:avLst>
                <a:gd name="adj" fmla="val 27954"/>
              </a:avLst>
            </a:prstGeom>
            <a:solidFill>
              <a:srgbClr val="00B050"/>
            </a:solidFill>
            <a:ln w="63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eaLnBrk="0" hangingPunct="0">
                <a:defRPr/>
              </a:pPr>
              <a:r>
                <a:rPr lang="ru-RU" sz="8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Планирование мероприятий по надзору</a:t>
              </a:r>
            </a:p>
          </p:txBody>
        </p:sp>
        <p:sp>
          <p:nvSpPr>
            <p:cNvPr id="22" name="Нашивка 21"/>
            <p:cNvSpPr/>
            <p:nvPr/>
          </p:nvSpPr>
          <p:spPr>
            <a:xfrm>
              <a:off x="8411616" y="1621322"/>
              <a:ext cx="1391513" cy="504315"/>
            </a:xfrm>
            <a:prstGeom prst="chevron">
              <a:avLst>
                <a:gd name="adj" fmla="val 27954"/>
              </a:avLst>
            </a:prstGeom>
            <a:solidFill>
              <a:srgbClr val="00B050"/>
            </a:solidFill>
            <a:ln w="63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eaLnBrk="0" hangingPunct="0">
                <a:defRPr/>
              </a:pPr>
              <a:r>
                <a:rPr lang="ru-RU" sz="9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Анализ эффективности мероприятий</a:t>
              </a:r>
            </a:p>
          </p:txBody>
        </p:sp>
        <p:sp>
          <p:nvSpPr>
            <p:cNvPr id="23" name="TextBox 20"/>
            <p:cNvSpPr txBox="1">
              <a:spLocks noChangeArrowheads="1"/>
            </p:cNvSpPr>
            <p:nvPr/>
          </p:nvSpPr>
          <p:spPr bwMode="auto">
            <a:xfrm>
              <a:off x="88900" y="3082609"/>
              <a:ext cx="1627428" cy="31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1" dirty="0">
                  <a:latin typeface="Arial Narrow" pitchFamily="34" charset="0"/>
                </a:rPr>
                <a:t>Ростехнадзор</a:t>
              </a:r>
            </a:p>
          </p:txBody>
        </p:sp>
        <p:sp>
          <p:nvSpPr>
            <p:cNvPr id="24" name="TextBox 21"/>
            <p:cNvSpPr txBox="1">
              <a:spLocks noChangeArrowheads="1"/>
            </p:cNvSpPr>
            <p:nvPr/>
          </p:nvSpPr>
          <p:spPr bwMode="auto">
            <a:xfrm>
              <a:off x="-6349" y="4924109"/>
              <a:ext cx="1915775" cy="549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rIns="36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1" dirty="0">
                  <a:latin typeface="Arial Narrow" pitchFamily="34" charset="0"/>
                </a:rPr>
                <a:t>Эксплуатирующие организации</a:t>
              </a: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3257163" y="4305532"/>
              <a:ext cx="1231351" cy="1717358"/>
            </a:xfrm>
            <a:prstGeom prst="roundRect">
              <a:avLst>
                <a:gd name="adj" fmla="val 5579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000" rIns="36000"/>
            <a:lstStyle/>
            <a:p>
              <a:pPr>
                <a:defRPr/>
              </a:pPr>
              <a:r>
                <a:rPr lang="ru-RU" sz="120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Сбор и предоставление исходных данных о состоянии ОПО, статистике инцидентов и др.</a:t>
              </a: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4593567" y="4357755"/>
              <a:ext cx="1076355" cy="1611422"/>
            </a:xfrm>
            <a:prstGeom prst="roundRect">
              <a:avLst>
                <a:gd name="adj" fmla="val 5579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000" rIns="36000"/>
            <a:lstStyle/>
            <a:p>
              <a:pPr>
                <a:defRPr/>
              </a:pPr>
              <a:r>
                <a:rPr lang="ru-RU" sz="120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Применение разработанной РТН Методики</a:t>
              </a:r>
            </a:p>
            <a:p>
              <a:pPr>
                <a:defRPr/>
              </a:pPr>
              <a:r>
                <a:rPr lang="ru-RU" sz="120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Направление результатов по оценке рисков в РТН</a:t>
              </a: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4584955" y="2365858"/>
              <a:ext cx="967859" cy="1714374"/>
            </a:xfrm>
            <a:prstGeom prst="roundRect">
              <a:avLst>
                <a:gd name="adj" fmla="val 5579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000" rIns="36000"/>
            <a:lstStyle/>
            <a:p>
              <a:pPr>
                <a:defRPr/>
              </a:pPr>
              <a:r>
                <a:rPr lang="ru-RU" sz="110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Анализ исходных данных и оценка рисков в РТН</a:t>
              </a:r>
            </a:p>
            <a:p>
              <a:pPr>
                <a:defRPr/>
              </a:pPr>
              <a:r>
                <a:rPr lang="ru-RU" sz="110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Сравнение оценок эксплуатирующих организаций и РТН</a:t>
              </a: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5955802" y="2259922"/>
              <a:ext cx="1138355" cy="1826278"/>
            </a:xfrm>
            <a:prstGeom prst="roundRect">
              <a:avLst>
                <a:gd name="adj" fmla="val 5579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000" rIns="36000"/>
            <a:lstStyle/>
            <a:p>
              <a:pPr>
                <a:defRPr/>
              </a:pPr>
              <a:r>
                <a:rPr lang="ru-RU" sz="1200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Планирование контрольно-надзорных мероприятий</a:t>
              </a:r>
            </a:p>
            <a:p>
              <a:pPr>
                <a:defRPr/>
              </a:pPr>
              <a:r>
                <a:rPr lang="ru-RU" sz="1200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Разработка предписаний или оперативное реагирование</a:t>
              </a: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5883471" y="4411469"/>
              <a:ext cx="1055691" cy="1611422"/>
            </a:xfrm>
            <a:prstGeom prst="roundRect">
              <a:avLst>
                <a:gd name="adj" fmla="val 5579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000" rIns="36000"/>
            <a:lstStyle/>
            <a:p>
              <a:pPr>
                <a:defRPr/>
              </a:pPr>
              <a:r>
                <a:rPr lang="ru-RU" sz="120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Планирование мероприятий по исполнению предписаний</a:t>
              </a: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7330093" y="4357755"/>
              <a:ext cx="1029857" cy="1611422"/>
            </a:xfrm>
            <a:prstGeom prst="roundRect">
              <a:avLst>
                <a:gd name="adj" fmla="val 5579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000" rIns="36000"/>
            <a:lstStyle/>
            <a:p>
              <a:pPr>
                <a:defRPr/>
              </a:pPr>
              <a:r>
                <a:rPr lang="ru-RU" sz="1200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Реализация мероприятий по снижению рисков и </a:t>
              </a:r>
              <a:r>
                <a:rPr lang="ru-RU" sz="1200" dirty="0" err="1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предотвра</a:t>
              </a:r>
              <a:r>
                <a:rPr lang="en-US" sz="1200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-</a:t>
              </a:r>
              <a:r>
                <a:rPr lang="ru-RU" sz="1200" dirty="0" err="1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щению</a:t>
              </a:r>
              <a:r>
                <a:rPr lang="ru-RU" sz="1200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 аварий</a:t>
              </a:r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7225042" y="2756777"/>
              <a:ext cx="981637" cy="695299"/>
            </a:xfrm>
            <a:prstGeom prst="roundRect">
              <a:avLst>
                <a:gd name="adj" fmla="val 5579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000" rIns="36000"/>
            <a:lstStyle/>
            <a:p>
              <a:pPr>
                <a:defRPr/>
              </a:pPr>
              <a:r>
                <a:rPr lang="ru-RU" sz="120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Контроль исполнения мероприятий</a:t>
              </a:r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8514946" y="3854931"/>
              <a:ext cx="1176242" cy="698283"/>
            </a:xfrm>
            <a:prstGeom prst="roundRect">
              <a:avLst>
                <a:gd name="adj" fmla="val 5579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000" rIns="36000"/>
            <a:lstStyle/>
            <a:p>
              <a:pPr>
                <a:defRPr/>
              </a:pPr>
              <a:r>
                <a:rPr lang="ru-RU" sz="120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Анализ эффективности  Методики</a:t>
              </a: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8523558" y="2374810"/>
              <a:ext cx="1067745" cy="1077265"/>
            </a:xfrm>
            <a:prstGeom prst="roundRect">
              <a:avLst>
                <a:gd name="adj" fmla="val 5579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000" rIns="36000"/>
            <a:lstStyle/>
            <a:p>
              <a:pPr>
                <a:defRPr/>
              </a:pPr>
              <a:r>
                <a:rPr lang="ru-RU" sz="110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Внесение изменений в  Методику с учетом анализа эффективности</a:t>
              </a:r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3265773" y="2880618"/>
              <a:ext cx="917917" cy="687838"/>
            </a:xfrm>
            <a:prstGeom prst="roundRect">
              <a:avLst>
                <a:gd name="adj" fmla="val 5579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000" rIns="36000"/>
            <a:lstStyle/>
            <a:p>
              <a:pPr>
                <a:defRPr/>
              </a:pPr>
              <a:r>
                <a:rPr lang="ru-RU" sz="120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Получение исходных данных</a:t>
              </a:r>
            </a:p>
          </p:txBody>
        </p:sp>
        <p:cxnSp>
          <p:nvCxnSpPr>
            <p:cNvPr id="35" name="Прямая со стрелкой 9230"/>
            <p:cNvCxnSpPr>
              <a:stCxn id="16" idx="2"/>
              <a:endCxn id="25" idx="1"/>
            </p:cNvCxnSpPr>
            <p:nvPr/>
          </p:nvCxnSpPr>
          <p:spPr>
            <a:xfrm rot="16200000" flipH="1">
              <a:off x="2178109" y="4085904"/>
              <a:ext cx="1405518" cy="752589"/>
            </a:xfrm>
            <a:prstGeom prst="bentConnector2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9230"/>
            <p:cNvCxnSpPr>
              <a:stCxn id="25" idx="0"/>
              <a:endCxn id="34" idx="2"/>
            </p:cNvCxnSpPr>
            <p:nvPr/>
          </p:nvCxnSpPr>
          <p:spPr>
            <a:xfrm rot="16200000" flipV="1">
              <a:off x="3430247" y="3862079"/>
              <a:ext cx="737076" cy="149829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9230"/>
            <p:cNvCxnSpPr>
              <a:stCxn id="34" idx="3"/>
              <a:endCxn id="27" idx="1"/>
            </p:cNvCxnSpPr>
            <p:nvPr/>
          </p:nvCxnSpPr>
          <p:spPr>
            <a:xfrm flipV="1">
              <a:off x="4183690" y="3222299"/>
              <a:ext cx="401265" cy="2984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9230"/>
            <p:cNvCxnSpPr>
              <a:endCxn id="28" idx="1"/>
            </p:cNvCxnSpPr>
            <p:nvPr/>
          </p:nvCxnSpPr>
          <p:spPr>
            <a:xfrm>
              <a:off x="5552814" y="3173061"/>
              <a:ext cx="402988" cy="11936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9230"/>
            <p:cNvCxnSpPr>
              <a:stCxn id="25" idx="3"/>
              <a:endCxn id="26" idx="1"/>
            </p:cNvCxnSpPr>
            <p:nvPr/>
          </p:nvCxnSpPr>
          <p:spPr>
            <a:xfrm flipV="1">
              <a:off x="4488514" y="5163466"/>
              <a:ext cx="105053" cy="1492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9230"/>
            <p:cNvCxnSpPr>
              <a:endCxn id="27" idx="2"/>
            </p:cNvCxnSpPr>
            <p:nvPr/>
          </p:nvCxnSpPr>
          <p:spPr>
            <a:xfrm rot="5400000" flipH="1" flipV="1">
              <a:off x="4930123" y="4218994"/>
              <a:ext cx="277523" cy="0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9230"/>
            <p:cNvCxnSpPr>
              <a:stCxn id="28" idx="2"/>
            </p:cNvCxnSpPr>
            <p:nvPr/>
          </p:nvCxnSpPr>
          <p:spPr>
            <a:xfrm rot="5400000">
              <a:off x="6349592" y="4183229"/>
              <a:ext cx="271554" cy="77497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9230"/>
            <p:cNvCxnSpPr>
              <a:endCxn id="30" idx="1"/>
            </p:cNvCxnSpPr>
            <p:nvPr/>
          </p:nvCxnSpPr>
          <p:spPr>
            <a:xfrm>
              <a:off x="6939162" y="5163466"/>
              <a:ext cx="390932" cy="11936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9230"/>
            <p:cNvCxnSpPr>
              <a:stCxn id="30" idx="0"/>
              <a:endCxn id="31" idx="2"/>
            </p:cNvCxnSpPr>
            <p:nvPr/>
          </p:nvCxnSpPr>
          <p:spPr>
            <a:xfrm rot="16200000" flipV="1">
              <a:off x="7327601" y="3840333"/>
              <a:ext cx="905679" cy="129163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9230"/>
            <p:cNvCxnSpPr>
              <a:stCxn id="31" idx="3"/>
              <a:endCxn id="32" idx="1"/>
            </p:cNvCxnSpPr>
            <p:nvPr/>
          </p:nvCxnSpPr>
          <p:spPr>
            <a:xfrm>
              <a:off x="8206678" y="3104427"/>
              <a:ext cx="308268" cy="1099646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9230"/>
            <p:cNvCxnSpPr>
              <a:stCxn id="32" idx="0"/>
              <a:endCxn id="33" idx="2"/>
            </p:cNvCxnSpPr>
            <p:nvPr/>
          </p:nvCxnSpPr>
          <p:spPr>
            <a:xfrm rot="16200000" flipV="1">
              <a:off x="8878391" y="3631115"/>
              <a:ext cx="402855" cy="44776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9230"/>
            <p:cNvCxnSpPr>
              <a:stCxn id="33" idx="3"/>
              <a:endCxn id="16" idx="1"/>
            </p:cNvCxnSpPr>
            <p:nvPr/>
          </p:nvCxnSpPr>
          <p:spPr>
            <a:xfrm flipH="1">
              <a:off x="1908704" y="2913443"/>
              <a:ext cx="7682599" cy="159650"/>
            </a:xfrm>
            <a:prstGeom prst="bentConnector5">
              <a:avLst>
                <a:gd name="adj1" fmla="val -2976"/>
                <a:gd name="adj2" fmla="val -439811"/>
                <a:gd name="adj3" fmla="val 102976"/>
              </a:avLst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7986833" y="6451375"/>
            <a:ext cx="87235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65099" y="6061938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В настоящее время риск-ориентированный подход только внедряется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29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rksenod\Desktop\РАЗНОЕ\по диаграммам\фоны\113219752-max-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858000" cy="682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332656"/>
            <a:ext cx="8424936" cy="6336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052736"/>
            <a:ext cx="7887588" cy="5311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невозможностью проведения плановой проверки деятельности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ЮЛ вследствие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ликвидации, невозможностью проведения проверки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 вследствие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прекращения физическим лицом деятельности в качестве индивидуального предпринимателя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прекращением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ЮЛ или ИП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эксплуатации (использования) объектов защиты, объектов использования атомной энергии, опасных производственных объектов, гидротехнических сооружений и иных производственных объектов, подлежащих проверке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изменением класса опасности подлежащего проверке опасного производственного объекта или класса гидротехнического сооружения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принятием органом государственного контроля (надзора), осуществляющим государственный контроль (надзор) с применением риск-ориентированного подхода, решения об отнесении деятельности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ЮЛ и ИП 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(или) используемых ими производственных объектов к определенной категории риска или определенному классу (категории) опасности либо решения об изменении присвоенных им категории риска или класса (категории) опасности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принятием органом государственного контроля (надзора) или органом муниципального контроля решения об исключении соответствующей проверки из ежегодного плана в случаях, предусмотренных статьей 26.1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ФЗ;</a:t>
            </a: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прекращением или аннулированием действия лицензии - для проверок, запланированных в отношении лицензиатов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наступлением обстоятельств непреодолимой силы;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332656"/>
            <a:ext cx="8748464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dirty="0" smtClean="0">
                <a:latin typeface="Arial Black" pitchFamily="34" charset="0"/>
              </a:rPr>
              <a:t>Основания для исключения плановой проверки из ежегодного плана проведения проверок</a:t>
            </a:r>
            <a:endParaRPr lang="ru-RU" altLang="ru-RU" sz="2000" dirty="0" smtClean="0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7986833" y="6451375"/>
            <a:ext cx="87235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C:\Users\derksenod\Desktop\РАЗНОЕ\по диаграммам\фоны\ГАЛОЧ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85" y="1052736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derksenod\Desktop\РАЗНОЕ\по диаграммам\фоны\ГАЛОЧ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85" y="191683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derksenod\Desktop\РАЗНОЕ\по диаграммам\фоны\ГАЛОЧ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85" y="2775113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derksenod\Desktop\РАЗНОЕ\по диаграммам\фоны\ГАЛОЧ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85" y="3356775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derksenod\Desktop\РАЗНОЕ\по диаграммам\фоны\ГАЛОЧ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80" y="4653136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derksenod\Desktop\РАЗНОЕ\по диаграммам\фоны\ГАЛОЧ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27" y="551723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derksenod\Desktop\РАЗНОЕ\по диаграммам\фоны\ГАЛОЧ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80" y="6055770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08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1916</TotalTime>
  <Words>656</Words>
  <Application>Microsoft Office PowerPoint</Application>
  <PresentationFormat>Экран (4:3)</PresentationFormat>
  <Paragraphs>130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Доклад  руководителя Сибирского управления Ростехнадзора Веселова Дмитрия Николаевича по правоприменительной практике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Доклад окончен 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Дерксен Ольга Дмитриевна</dc:creator>
  <cp:lastModifiedBy>Дерксен Ольга Дмитриевна</cp:lastModifiedBy>
  <cp:revision>99</cp:revision>
  <cp:lastPrinted>2017-04-25T05:54:13Z</cp:lastPrinted>
  <dcterms:created xsi:type="dcterms:W3CDTF">2017-03-06T07:11:06Z</dcterms:created>
  <dcterms:modified xsi:type="dcterms:W3CDTF">2017-04-25T06:13:56Z</dcterms:modified>
</cp:coreProperties>
</file>